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1"/>
  </p:notesMasterIdLst>
  <p:sldIdLst>
    <p:sldId id="301" r:id="rId2"/>
    <p:sldId id="307" r:id="rId3"/>
    <p:sldId id="300" r:id="rId4"/>
    <p:sldId id="302" r:id="rId5"/>
    <p:sldId id="303" r:id="rId6"/>
    <p:sldId id="304" r:id="rId7"/>
    <p:sldId id="305" r:id="rId8"/>
    <p:sldId id="306" r:id="rId9"/>
    <p:sldId id="308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BQ Regular" pitchFamily="50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BQ Regular" pitchFamily="50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BQ Regular" pitchFamily="50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BQ Regular" pitchFamily="50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BQ Regular" pitchFamily="50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ormata BQ Regular" pitchFamily="50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ormata BQ Regular" pitchFamily="50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ormata BQ Regular" pitchFamily="50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ormata BQ Regular" pitchFamily="50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32178C-7FF3-428C-BFB2-8B04B91C8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E6AD7-4B30-447B-9346-C00882D46F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A2E459-1C74-7543-8543-CB28F3BD9000}" type="datetimeFigureOut">
              <a:rPr lang="en-US" altLang="en-US"/>
              <a:pPr>
                <a:defRPr/>
              </a:pPr>
              <a:t>4/11/22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C8276B-24CD-4E8D-AAB8-A0FFC3416A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E092088-737F-47C9-BB3A-49F66E5EA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150A0-3F04-461A-8BE8-C0E2BE4478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76699-F02E-404F-8990-B21A19D40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FF7FE67-99CC-C34F-A952-A346EED0C9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1D725B1A-FD7D-2748-8E42-1B4DE8332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BF9A8616-F02A-5D42-9830-7291D79F5E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DẠY CÁC EM LÀM CHỨNG CHO BẠN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3D8543DD-B1A5-7D45-89DB-3C740CEA0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44AD99-3F3F-2043-92F0-666DE49DF92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47800"/>
            <a:ext cx="7772400" cy="1470025"/>
          </a:xfrm>
        </p:spPr>
        <p:txBody>
          <a:bodyPr/>
          <a:lstStyle>
            <a:lvl1pPr>
              <a:defRPr>
                <a:latin typeface="Formata BQ Medium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A6BFE9-E4AC-EB49-B03A-29CFCCB6A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498C2F-9725-C140-862B-DB5684619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F6BEA7-8FDB-D142-B3D5-3C91CB88B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BD25-A348-3542-9D2F-EFDC18B13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8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B363F-509E-704F-B51B-084118818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D6FCC-6D8C-CE4B-9FD9-BDA641E72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D89E11-C25A-0A4D-A5BA-A464CC4A1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E2D9D-6A5C-484D-AD24-B3BE76AF8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78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-228600"/>
            <a:ext cx="20574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-228600"/>
            <a:ext cx="60198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54901-09EA-9542-8C90-B980A1C3A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F4C35B-0EA6-164D-84A3-D1A30B27A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7F9F87-2C94-CC46-A8E7-884081B81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3383C-7528-A94B-82B5-050FDB830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8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25CDBD-F573-9042-A54B-41C909124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78534-11CE-6F40-9FEC-C6E4ECB1C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1C07F-86BF-AE48-A1DA-768B6241B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4D1D9-9C50-B549-976C-80F192014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23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265A89-CD5A-5B49-969D-C10024E60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3D087D-F7A3-1647-AC9D-E6E3417A1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85F6F1-8C68-2D44-B7B5-E7162C871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AAA4-9151-A94E-838B-0BC9DE3D9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12838"/>
            <a:ext cx="40386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112838"/>
            <a:ext cx="40386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B5BF0-6DAC-9A41-B5D6-EE3A68FB8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1E0763-C4D2-D748-ABCA-A0460DF3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30364-D68D-C044-9C0C-E30E6B0E6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65D86-E9B0-A541-84C2-4C83D0A49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01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5A473A-7D31-4C4B-8910-1098AB105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12330E-02FF-4947-A256-A448C04C1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543916-52AC-0D44-A4A0-B5691A2EF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7B24B-7F5A-2747-8F4A-2624C9209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6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5C8810-BC79-2B45-8FA5-89F6490F8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0F869B-9EBE-7040-BBCA-ED2EBB1CD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6DD6B6-1C24-9B43-9BC2-927BE7AF0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BAF1F-F413-964B-9487-9109CF3A6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34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3192C6-0785-E64E-98F7-9C8BA9E07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2FB0B0-CEAE-4E4D-B711-B28573CFA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481087-7084-0C4E-89EA-53B0E1039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35E60-991F-3442-87E4-9E2EB1FE5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97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93E6A-0554-3546-97AD-9CAD4AAFB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DC476-5DF5-BB40-8783-3B4024DE9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D40B8-44FE-1643-ADF7-002192DD0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8956D-7618-464A-B529-F493543D2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31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1694E-C088-434B-99B3-DA7907948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C9CCB-D245-6D45-A65F-93ABF6331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772B0-2B8E-A245-ABD2-A88A9D6A7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D65AF-92ED-E042-A2A6-FBE43CCC8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19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008C27-ED32-1647-9FA6-10C7B5A95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26B540-3914-4D49-A2E3-7CDD48E6B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12838"/>
            <a:ext cx="8229600" cy="49831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5AD49F-5CC1-4265-8D1E-DFC0B4D1BA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DD0427-3CB4-4CCF-AC3C-4969F84D67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C7C6AD-FE7E-4465-B4B0-1A2E18933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36D776-C165-9F42-AABA-DC62905259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5171B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5171B"/>
          </a:solidFill>
          <a:latin typeface="Formata BQ Regular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5171B"/>
          </a:solidFill>
          <a:latin typeface="Formata BQ Regular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5171B"/>
          </a:solidFill>
          <a:latin typeface="Formata BQ Regular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5171B"/>
          </a:solidFill>
          <a:latin typeface="Formata BQ Regular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5171B"/>
          </a:solidFill>
          <a:latin typeface="Formata BQ Regular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5171B"/>
          </a:solidFill>
          <a:latin typeface="Formata BQ Regular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5171B"/>
          </a:solidFill>
          <a:latin typeface="Formata BQ Regular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5171B"/>
          </a:solidFill>
          <a:latin typeface="Formata BQ Regular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A99D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A99D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A99D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A99D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A99D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A99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A99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A99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A99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D39AF08B-13E5-428B-94C1-41A44EF35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algn="l" defTabSz="912813" eaLnBrk="1">
              <a:defRPr/>
            </a:pPr>
            <a:r>
              <a:rPr lang="en-US" altLang="en-US" sz="3400" dirty="0">
                <a:solidFill>
                  <a:srgbClr val="FABD2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TRANH KHÔNG LỜI VÀ VÒNG CƯỜM ĐEO TAY</a:t>
            </a:r>
            <a:endParaRPr lang="en-US" alt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EAB2D63-4259-4F02-A983-5EE7CAAB6B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08213"/>
            <a:ext cx="3808413" cy="2935287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marL="0" indent="0" algn="just" defTabSz="912813" eaLnBrk="1">
              <a:spcBef>
                <a:spcPts val="425"/>
              </a:spcBef>
              <a:buFontTx/>
              <a:buNone/>
              <a:defRPr/>
            </a:pPr>
            <a:r>
              <a:rPr lang="en-US" altLang="en-US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 Là những thị cụ đặc biệt, sử dụng màu sắc thay vì từ ngữ để kể câu chuyện Cứu Rỗi.</a:t>
            </a:r>
            <a:endParaRPr lang="en-US" altLang="en-US"/>
          </a:p>
        </p:txBody>
      </p:sp>
      <p:pic>
        <p:nvPicPr>
          <p:cNvPr id="20483" name="Picture 3" descr="CLT_april2004_053.jpg">
            <a:extLst>
              <a:ext uri="{FF2B5EF4-FFF2-40B4-BE49-F238E27FC236}">
                <a16:creationId xmlns:a16="http://schemas.microsoft.com/office/drawing/2014/main" id="{EDCC45CC-5210-485A-A227-79ED8B43B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8213"/>
            <a:ext cx="2238375" cy="2744787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0484" name="AutoShape 4">
            <a:extLst>
              <a:ext uri="{FF2B5EF4-FFF2-40B4-BE49-F238E27FC236}">
                <a16:creationId xmlns:a16="http://schemas.microsoft.com/office/drawing/2014/main" id="{54C10AC2-8F01-1D4A-9A81-42067A2EE483}"/>
              </a:ext>
            </a:extLst>
          </p:cNvPr>
          <p:cNvSpPr>
            <a:spLocks/>
          </p:cNvSpPr>
          <p:nvPr/>
        </p:nvSpPr>
        <p:spPr bwMode="auto">
          <a:xfrm>
            <a:off x="2590800" y="5334000"/>
            <a:ext cx="836613" cy="533400"/>
          </a:xfrm>
          <a:custGeom>
            <a:avLst/>
            <a:gdLst>
              <a:gd name="T0" fmla="*/ 446826753 w 21600"/>
              <a:gd name="T1" fmla="*/ 0 h 21600"/>
              <a:gd name="T2" fmla="*/ 0 w 21600"/>
              <a:gd name="T3" fmla="*/ 462872568 h 21600"/>
              <a:gd name="T4" fmla="*/ 1340481809 w 21600"/>
              <a:gd name="T5" fmla="*/ 462872568 h 21600"/>
              <a:gd name="T6" fmla="*/ 1787308563 w 21600"/>
              <a:gd name="T7" fmla="*/ 0 h 21600"/>
              <a:gd name="T8" fmla="*/ 44682675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ABD27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0795" tIns="50795" rIns="50795" bIns="50795" anchor="ctr"/>
          <a:lstStyle/>
          <a:p>
            <a:endParaRPr lang="en-US"/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834C0F75-EF25-5548-97EE-A91B695B79BC}"/>
              </a:ext>
            </a:extLst>
          </p:cNvPr>
          <p:cNvSpPr>
            <a:spLocks/>
          </p:cNvSpPr>
          <p:nvPr/>
        </p:nvSpPr>
        <p:spPr bwMode="auto">
          <a:xfrm>
            <a:off x="3276600" y="5334000"/>
            <a:ext cx="838200" cy="533400"/>
          </a:xfrm>
          <a:custGeom>
            <a:avLst/>
            <a:gdLst>
              <a:gd name="T0" fmla="*/ 448869022 w 21600"/>
              <a:gd name="T1" fmla="*/ 0 h 21600"/>
              <a:gd name="T2" fmla="*/ 0 w 21600"/>
              <a:gd name="T3" fmla="*/ 462872568 h 21600"/>
              <a:gd name="T4" fmla="*/ 1346607106 w 21600"/>
              <a:gd name="T5" fmla="*/ 462872568 h 21600"/>
              <a:gd name="T6" fmla="*/ 1795476128 w 21600"/>
              <a:gd name="T7" fmla="*/ 0 h 21600"/>
              <a:gd name="T8" fmla="*/ 448869022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000000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0795" tIns="50795" rIns="50795" bIns="50795" anchor="ctr"/>
          <a:lstStyle/>
          <a:p>
            <a:endParaRPr lang="en-US"/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98520EDC-3F2F-5444-B7D3-B6E06CEC3266}"/>
              </a:ext>
            </a:extLst>
          </p:cNvPr>
          <p:cNvSpPr>
            <a:spLocks/>
          </p:cNvSpPr>
          <p:nvPr/>
        </p:nvSpPr>
        <p:spPr bwMode="auto">
          <a:xfrm>
            <a:off x="3960813" y="5334000"/>
            <a:ext cx="838200" cy="533400"/>
          </a:xfrm>
          <a:custGeom>
            <a:avLst/>
            <a:gdLst>
              <a:gd name="T0" fmla="*/ 448869022 w 21600"/>
              <a:gd name="T1" fmla="*/ 0 h 21600"/>
              <a:gd name="T2" fmla="*/ 0 w 21600"/>
              <a:gd name="T3" fmla="*/ 462872568 h 21600"/>
              <a:gd name="T4" fmla="*/ 1346607106 w 21600"/>
              <a:gd name="T5" fmla="*/ 462872568 h 21600"/>
              <a:gd name="T6" fmla="*/ 1795476128 w 21600"/>
              <a:gd name="T7" fmla="*/ 0 h 21600"/>
              <a:gd name="T8" fmla="*/ 448869022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0000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0795" tIns="50795" rIns="50795" bIns="50795" anchor="ctr"/>
          <a:lstStyle/>
          <a:p>
            <a:endParaRPr lang="en-US"/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FB77F500-5CB5-174F-8A22-A02A651FA947}"/>
              </a:ext>
            </a:extLst>
          </p:cNvPr>
          <p:cNvSpPr>
            <a:spLocks/>
          </p:cNvSpPr>
          <p:nvPr/>
        </p:nvSpPr>
        <p:spPr bwMode="auto">
          <a:xfrm>
            <a:off x="4648200" y="5334000"/>
            <a:ext cx="838200" cy="533400"/>
          </a:xfrm>
          <a:custGeom>
            <a:avLst/>
            <a:gdLst>
              <a:gd name="T0" fmla="*/ 448869566 w 21600"/>
              <a:gd name="T1" fmla="*/ 0 h 21600"/>
              <a:gd name="T2" fmla="*/ 0 w 21600"/>
              <a:gd name="T3" fmla="*/ 462872568 h 21600"/>
              <a:gd name="T4" fmla="*/ 1346610210 w 21600"/>
              <a:gd name="T5" fmla="*/ 462872568 h 21600"/>
              <a:gd name="T6" fmla="*/ 1795479776 w 21600"/>
              <a:gd name="T7" fmla="*/ 0 h 21600"/>
              <a:gd name="T8" fmla="*/ 44886956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FFFF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0795" tIns="50795" rIns="50795" bIns="50795" anchor="ctr"/>
          <a:lstStyle/>
          <a:p>
            <a:endParaRPr lang="en-US"/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B7D389ED-45A1-C747-916C-159EB0C92D80}"/>
              </a:ext>
            </a:extLst>
          </p:cNvPr>
          <p:cNvSpPr>
            <a:spLocks/>
          </p:cNvSpPr>
          <p:nvPr/>
        </p:nvSpPr>
        <p:spPr bwMode="auto">
          <a:xfrm>
            <a:off x="5334000" y="5334000"/>
            <a:ext cx="838200" cy="533400"/>
          </a:xfrm>
          <a:custGeom>
            <a:avLst/>
            <a:gdLst>
              <a:gd name="T0" fmla="*/ 448869566 w 21600"/>
              <a:gd name="T1" fmla="*/ 0 h 21600"/>
              <a:gd name="T2" fmla="*/ 0 w 21600"/>
              <a:gd name="T3" fmla="*/ 462872568 h 21600"/>
              <a:gd name="T4" fmla="*/ 1346610210 w 21600"/>
              <a:gd name="T5" fmla="*/ 462872568 h 21600"/>
              <a:gd name="T6" fmla="*/ 1795479776 w 21600"/>
              <a:gd name="T7" fmla="*/ 0 h 21600"/>
              <a:gd name="T8" fmla="*/ 44886956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008000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0795" tIns="50795" rIns="50795" bIns="50795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966016" presetClass="entr" presetSubtype="4256336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966016" presetClass="entr" presetSubtype="440551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966016" presetClass="entr" presetSubtype="425631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966016" presetClass="entr" presetSubtype="425634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966016" presetClass="entr" presetSubtype="425641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966016" presetClass="entr" presetSubtype="4405542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966016" presetClass="entr" presetSubtype="4405546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  <p:bldP spid="2048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ground, outdoor, young&#10;&#10;Description automatically generated">
            <a:extLst>
              <a:ext uri="{FF2B5EF4-FFF2-40B4-BE49-F238E27FC236}">
                <a16:creationId xmlns:a16="http://schemas.microsoft.com/office/drawing/2014/main" id="{D95BED2F-CB47-5440-9DF5-D876BF54E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7" r="28377"/>
          <a:stretch/>
        </p:blipFill>
        <p:spPr>
          <a:xfrm>
            <a:off x="20" y="10"/>
            <a:ext cx="525740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83945" y="-1"/>
            <a:ext cx="4860055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57088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07947-3B69-4234-A63A-DE8CCB60C012}"/>
              </a:ext>
            </a:extLst>
          </p:cNvPr>
          <p:cNvSpPr txBox="1"/>
          <p:nvPr/>
        </p:nvSpPr>
        <p:spPr>
          <a:xfrm>
            <a:off x="5080055" y="1390024"/>
            <a:ext cx="361496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ea typeface="+mn-ea"/>
              </a:rPr>
              <a:t>CÁC EM CÓ THỂ LÀM CHỨNG CHO BẠN QUA VÒNG CƯỜM 5 MẦU hay TRANH KHÔNG LỜI, VÀ ĐEM BẠN ĐẾN CÂU LẠC BỘ ĐỂ HIỂU BIẾT THÊM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IMG_4884.jpg">
            <a:extLst>
              <a:ext uri="{FF2B5EF4-FFF2-40B4-BE49-F238E27FC236}">
                <a16:creationId xmlns:a16="http://schemas.microsoft.com/office/drawing/2014/main" id="{FF7C2E7D-0DEB-44B0-B4B6-1BDCC4C6E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16000"/>
            <a:ext cx="6780213" cy="4519613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510F78-BA0C-428D-904E-6BC570F85E1D}"/>
              </a:ext>
            </a:extLst>
          </p:cNvPr>
          <p:cNvSpPr txBox="1"/>
          <p:nvPr/>
        </p:nvSpPr>
        <p:spPr>
          <a:xfrm>
            <a:off x="1" y="105843"/>
            <a:ext cx="91440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ormata BQ Regular" charset="0"/>
                <a:ea typeface="MS PGothic" charset="0"/>
                <a:cs typeface="MS PGothic" charset="0"/>
              </a:rPr>
              <a:t>LÀM CHỨNG BẰNG VÒNG CƯỜM 5 MẦU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168704" presetClass="entr" presetSubtype="4656302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908AC603-4D50-4DA9-8E2C-BF55A7889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algn="l" defTabSz="912813" eaLnBrk="1">
              <a:defRPr/>
            </a:pPr>
            <a:r>
              <a:rPr lang="en-US" altLang="en-US">
                <a:solidFill>
                  <a:srgbClr val="FABD2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TRANG MÀU VÀNG</a:t>
            </a:r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2ED9FC6-5AAB-479A-A86E-5CAC123EAB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088" y="1979613"/>
            <a:ext cx="4048125" cy="4116387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marL="341313" indent="-341313" algn="just" defTabSz="912813" eaLnBrk="1"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Nhắc chúng ta về Thiên đàng, nơi        Kinh Thánh đã nói về những con đường bằng vàng.</a:t>
            </a:r>
          </a:p>
          <a:p>
            <a:pPr marL="341313" indent="-341313" algn="just" defTabSz="912813" eaLnBrk="1"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(Giăng 3:16 và Giăng 14:23) Trong các em, có ai muốn lên                Thiên đàng không?</a:t>
            </a:r>
            <a:endParaRPr lang="en-US" altLang="en-US"/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467D92F4-6104-A644-B879-A7C0D2FDD1A0}"/>
              </a:ext>
            </a:extLst>
          </p:cNvPr>
          <p:cNvSpPr>
            <a:spLocks/>
          </p:cNvSpPr>
          <p:nvPr/>
        </p:nvSpPr>
        <p:spPr bwMode="auto">
          <a:xfrm>
            <a:off x="4572000" y="2397125"/>
            <a:ext cx="3656013" cy="23272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ABD27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966400" presetClass="entr" presetSubtype="440562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2966400" presetClass="entr" presetSubtype="425641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966400" presetClass="entr" presetSubtype="465592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966400" presetClass="entr" presetSubtype="465592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utoUpdateAnimBg="0"/>
      <p:bldP spid="2150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94BFC58C-8EAB-441F-B041-2D457A069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9588" y="227013"/>
            <a:ext cx="3429000" cy="1541462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algn="l" defTabSz="912813" eaLnBrk="1">
              <a:defRPr/>
            </a:pPr>
            <a:r>
              <a:rPr lang="en-US" altLang="en-US">
                <a:solidFill>
                  <a:srgbClr val="FABD2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TRANG MÀU ĐEN</a:t>
            </a:r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232A5B5-BC40-48C1-B678-97779BC5FA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322263"/>
            <a:ext cx="4981575" cy="6321425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marL="292100" indent="-292100" defTabSz="912813" eaLnBrk="1">
              <a:lnSpc>
                <a:spcPct val="90000"/>
              </a:lnSpc>
              <a:spcBef>
                <a:spcPts val="775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Nhắc chúng ta về tội lỗi!  </a:t>
            </a:r>
          </a:p>
          <a:p>
            <a:pPr marL="292100" indent="-292100" algn="just" defTabSz="912813" eaLnBrk="1">
              <a:lnSpc>
                <a:spcPct val="90000"/>
              </a:lnSpc>
              <a:spcBef>
                <a:spcPts val="775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Tội lỗi là gi? Tội lỗi là tất cả những gì chúng ta suy nghĩ, nói và làm không đẹp lòng Đức Chúa Trời.</a:t>
            </a:r>
          </a:p>
          <a:p>
            <a:pPr marL="292100" indent="-292100" algn="just" defTabSz="912813" eaLnBrk="1">
              <a:lnSpc>
                <a:spcPct val="90000"/>
              </a:lnSpc>
              <a:spcBef>
                <a:spcPts val="775"/>
              </a:spcBef>
              <a:buClr>
                <a:srgbClr val="FFF367"/>
              </a:buClr>
              <a:buFontTx/>
              <a:buNone/>
              <a:defRPr/>
            </a:pP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	Ví dụ: nói dối, lừa gạt, làm tổn thương người khác…</a:t>
            </a:r>
          </a:p>
          <a:p>
            <a:pPr marL="292100" indent="-292100" algn="just" defTabSz="912813" eaLnBrk="1">
              <a:lnSpc>
                <a:spcPct val="90000"/>
              </a:lnSpc>
              <a:spcBef>
                <a:spcPts val="775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Kinh thánh trong Rô-ma 3:23 và Rô-ma 6:23 có chép rằng             </a:t>
            </a:r>
            <a:r>
              <a:rPr lang="ja-JP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“</a:t>
            </a:r>
            <a:r>
              <a:rPr lang="en-US" altLang="ja-JP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mọi người đều đã phạm tội</a:t>
            </a:r>
            <a:r>
              <a:rPr lang="ja-JP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”</a:t>
            </a:r>
            <a:r>
              <a:rPr lang="en-US" altLang="ja-JP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và </a:t>
            </a:r>
            <a:r>
              <a:rPr lang="ja-JP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“</a:t>
            </a:r>
            <a:r>
              <a:rPr lang="en-US" altLang="ja-JP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tiền công của tội lỗi là sự chết</a:t>
            </a:r>
            <a:r>
              <a:rPr lang="ja-JP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”</a:t>
            </a:r>
            <a:endParaRPr lang="en-US" altLang="ja-JP" sz="2500">
              <a:solidFill>
                <a:srgbClr val="FFF367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292100" indent="-292100" algn="just" defTabSz="912813" eaLnBrk="1">
              <a:lnSpc>
                <a:spcPct val="90000"/>
              </a:lnSpc>
              <a:spcBef>
                <a:spcPts val="775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Nhưng Đức Chúa Trời có chương trình cứu chuộc của Ngài nên các em được tha món nợ tội lỗi này.</a:t>
            </a:r>
            <a:endParaRPr lang="en-US" altLang="en-US" sz="2500"/>
          </a:p>
        </p:txBody>
      </p:sp>
      <p:sp>
        <p:nvSpPr>
          <p:cNvPr id="22531" name="AutoShape 3">
            <a:extLst>
              <a:ext uri="{FF2B5EF4-FFF2-40B4-BE49-F238E27FC236}">
                <a16:creationId xmlns:a16="http://schemas.microsoft.com/office/drawing/2014/main" id="{E6B17DA0-66CF-E54D-970A-89F5FB558721}"/>
              </a:ext>
            </a:extLst>
          </p:cNvPr>
          <p:cNvSpPr>
            <a:spLocks/>
          </p:cNvSpPr>
          <p:nvPr/>
        </p:nvSpPr>
        <p:spPr bwMode="auto">
          <a:xfrm>
            <a:off x="5322888" y="2249488"/>
            <a:ext cx="3656012" cy="23288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000000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167168" presetClass="entr" presetSubtype="465596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4167168" presetClass="entr" presetSubtype="4256426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167168" presetClass="entr" presetSubtype="42563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4167168" presetClass="entr" presetSubtype="42563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167168" presetClass="entr" presetSubtype="42563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167168" presetClass="entr" presetSubtype="42563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4167168" presetClass="entr" presetSubtype="42563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D6CB3636-4E0E-45F5-9F17-E007DC1A5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27100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algn="l" defTabSz="912813" eaLnBrk="1">
              <a:defRPr/>
            </a:pPr>
            <a:r>
              <a:rPr lang="en-US" altLang="en-US">
                <a:solidFill>
                  <a:srgbClr val="FABD2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TRANG MÀU ĐỎ</a:t>
            </a:r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898C7B88-F2E8-478C-B0DC-71D07ED14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088" y="1285875"/>
            <a:ext cx="4554537" cy="5143500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marL="292100" indent="-292100" defTabSz="912813" eaLnBrk="1">
              <a:lnSpc>
                <a:spcPct val="90000"/>
              </a:lnSpc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Nhắc cho chúng ta nhớ về huyết vô tội của Chúa           Giê-xu.</a:t>
            </a:r>
          </a:p>
          <a:p>
            <a:pPr marL="292100" indent="-292100" defTabSz="912813" eaLnBrk="1">
              <a:lnSpc>
                <a:spcPct val="90000"/>
              </a:lnSpc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Chúa Giê-xu chết để chịu hình phạt thay cho tội lỗi của chúng ta, như lời Kinh thánh đã chép trong                           I Cô-rinh-tô 15: 3-4</a:t>
            </a:r>
          </a:p>
          <a:p>
            <a:pPr marL="292100" indent="-292100" defTabSz="912813" eaLnBrk="1">
              <a:lnSpc>
                <a:spcPct val="90000"/>
              </a:lnSpc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Giăng 1:12- </a:t>
            </a:r>
            <a:r>
              <a:rPr lang="ja-JP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“</a:t>
            </a:r>
            <a:r>
              <a:rPr lang="en-US" altLang="ja-JP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Nhưng hễ ai đã nhận Ngài, thì Ngài ban cho quyền phép trở nên con cái Đức Chúa Trời</a:t>
            </a:r>
            <a:r>
              <a:rPr lang="ja-JP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”</a:t>
            </a:r>
            <a:endParaRPr lang="en-US" altLang="en-US" sz="2500"/>
          </a:p>
        </p:txBody>
      </p:sp>
      <p:sp>
        <p:nvSpPr>
          <p:cNvPr id="23555" name="AutoShape 3">
            <a:extLst>
              <a:ext uri="{FF2B5EF4-FFF2-40B4-BE49-F238E27FC236}">
                <a16:creationId xmlns:a16="http://schemas.microsoft.com/office/drawing/2014/main" id="{1E7C413E-8989-5543-BC35-26DA5FE9BD64}"/>
              </a:ext>
            </a:extLst>
          </p:cNvPr>
          <p:cNvSpPr>
            <a:spLocks/>
          </p:cNvSpPr>
          <p:nvPr/>
        </p:nvSpPr>
        <p:spPr bwMode="auto">
          <a:xfrm>
            <a:off x="5160963" y="2249488"/>
            <a:ext cx="3657600" cy="23288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0000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167552" presetClass="entr" presetSubtype="465604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4167552" presetClass="entr" presetSubtype="425647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167552" presetClass="entr" presetSubtype="42564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4167552" presetClass="entr" presetSubtype="42564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167552" presetClass="entr" presetSubtype="42564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utoUpdateAnimBg="0"/>
      <p:bldP spid="2355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CD48472-C027-48C3-882C-0A2A21FD3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25" y="160338"/>
            <a:ext cx="4125913" cy="1143000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algn="l" defTabSz="912813" eaLnBrk="1">
              <a:defRPr/>
            </a:pPr>
            <a:r>
              <a:rPr lang="en-US" altLang="en-US" sz="4200">
                <a:solidFill>
                  <a:srgbClr val="FABD2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TRANG MÀU TRẮNG</a:t>
            </a:r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82CA297-31CB-4D75-9A8C-C414BB65B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14313"/>
            <a:ext cx="4606925" cy="5143500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marL="292100" indent="-292100" algn="just" defTabSz="912813" eaLnBrk="1">
              <a:lnSpc>
                <a:spcPct val="90000"/>
              </a:lnSpc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4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Tượng trưng cho tấm lòng trong trắng.</a:t>
            </a:r>
          </a:p>
          <a:p>
            <a:pPr marL="292100" indent="-292100" algn="just" defTabSz="912813" eaLnBrk="1">
              <a:lnSpc>
                <a:spcPct val="90000"/>
              </a:lnSpc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4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Xưng nhận với Đức Chúa Trời rằng chúng ta là người có tội và sẵn lòng từ bỏ tội lỗi của mình.</a:t>
            </a:r>
          </a:p>
          <a:p>
            <a:pPr marL="292100" indent="-292100" algn="just" defTabSz="912813" eaLnBrk="1">
              <a:lnSpc>
                <a:spcPct val="90000"/>
              </a:lnSpc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4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Tin nơi Chúa Giê-xu Christ là con của Đức Chúa Trời đã vì tội lỗi của chúng ta mà         chịu chết.</a:t>
            </a:r>
          </a:p>
          <a:p>
            <a:pPr marL="292100" indent="-292100" algn="just" defTabSz="912813" eaLnBrk="1">
              <a:lnSpc>
                <a:spcPct val="90000"/>
              </a:lnSpc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4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Xin Ngài cứu chúng ta khỏi quyền lực của tội lỗi </a:t>
            </a:r>
          </a:p>
          <a:p>
            <a:pPr marL="292100" indent="-292100" algn="just" defTabSz="912813" eaLnBrk="1">
              <a:lnSpc>
                <a:spcPct val="90000"/>
              </a:lnSpc>
              <a:spcBef>
                <a:spcPts val="1763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endParaRPr lang="en-US" altLang="en-US"/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id="{CD9EFADE-4176-7947-B155-C14D69B9BF07}"/>
              </a:ext>
            </a:extLst>
          </p:cNvPr>
          <p:cNvSpPr>
            <a:spLocks/>
          </p:cNvSpPr>
          <p:nvPr/>
        </p:nvSpPr>
        <p:spPr bwMode="auto">
          <a:xfrm>
            <a:off x="5214938" y="2303463"/>
            <a:ext cx="3656012" cy="23272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FFFF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85F916-2EC0-DF46-A8BE-06BD3D29F8AF}"/>
              </a:ext>
            </a:extLst>
          </p:cNvPr>
          <p:cNvSpPr>
            <a:spLocks/>
          </p:cNvSpPr>
          <p:nvPr/>
        </p:nvSpPr>
        <p:spPr bwMode="auto">
          <a:xfrm>
            <a:off x="1089025" y="5465763"/>
            <a:ext cx="7739063" cy="14224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2" tIns="50795" rIns="88892" bIns="50795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A99D"/>
                </a:solidFill>
                <a:latin typeface="Formata BQ Regular" pitchFamily="50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rgbClr val="00A99D"/>
                </a:solidFill>
                <a:latin typeface="Formata BQ Regular" pitchFamily="50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rgbClr val="00A99D"/>
                </a:solidFill>
                <a:latin typeface="Formata BQ Regular" pitchFamily="50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rgbClr val="00A99D"/>
                </a:solidFill>
                <a:latin typeface="Formata BQ Regular" pitchFamily="50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rgbClr val="00A99D"/>
                </a:solidFill>
                <a:latin typeface="Formata BQ Regular" pitchFamily="50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A99D"/>
                </a:solidFill>
                <a:latin typeface="Formata BQ Regular" pitchFamily="50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A99D"/>
                </a:solidFill>
                <a:latin typeface="Formata BQ Regular" pitchFamily="50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A99D"/>
                </a:solidFill>
                <a:latin typeface="Formata BQ Regular" pitchFamily="50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A99D"/>
                </a:solidFill>
                <a:latin typeface="Formata BQ Regular" pitchFamily="50" charset="0"/>
                <a:ea typeface="MS PGothic" panose="020B0600070205080204" pitchFamily="34" charset="-128"/>
              </a:defRPr>
            </a:lvl9pPr>
          </a:lstStyle>
          <a:p>
            <a:pPr eaLnBrk="1">
              <a:spcBef>
                <a:spcPts val="700"/>
              </a:spcBef>
              <a:buFontTx/>
              <a:buNone/>
            </a:pPr>
            <a:r>
              <a:rPr lang="ja-JP" altLang="en-US" sz="2000">
                <a:solidFill>
                  <a:srgbClr val="FABD27"/>
                </a:solidFill>
                <a:latin typeface="Helvetica" pitchFamily="2" charset="0"/>
                <a:sym typeface="Helvetica" pitchFamily="2" charset="0"/>
              </a:rPr>
              <a:t>“</a:t>
            </a:r>
            <a:r>
              <a:rPr lang="en-US" altLang="ja-JP" sz="2000">
                <a:solidFill>
                  <a:srgbClr val="FABD27"/>
                </a:solidFill>
                <a:latin typeface="Helvetica" pitchFamily="2" charset="0"/>
                <a:sym typeface="Helvetica" pitchFamily="2" charset="0"/>
              </a:rPr>
              <a:t>Còn nếu chúng ta xưng tội mình, thì Ngài là thành tín công bình để tha tội cho chúng ta, và làm cho chúng ta sạch mọi điều gian ác.</a:t>
            </a:r>
            <a:r>
              <a:rPr lang="ja-JP" altLang="en-US" sz="2000">
                <a:solidFill>
                  <a:srgbClr val="FABD27"/>
                </a:solidFill>
                <a:latin typeface="Helvetica" pitchFamily="2" charset="0"/>
                <a:sym typeface="Helvetica" pitchFamily="2" charset="0"/>
              </a:rPr>
              <a:t>”</a:t>
            </a:r>
            <a:r>
              <a:rPr lang="en-US" altLang="ja-JP" sz="2000" i="1">
                <a:solidFill>
                  <a:srgbClr val="FABD27"/>
                </a:solidFill>
                <a:latin typeface="Helvetica" pitchFamily="2" charset="0"/>
                <a:sym typeface="Helvetica" pitchFamily="2" charset="0"/>
              </a:rPr>
              <a:t>.</a:t>
            </a:r>
          </a:p>
          <a:p>
            <a:pPr eaLnBrk="1">
              <a:spcBef>
                <a:spcPts val="700"/>
              </a:spcBef>
              <a:buFontTx/>
              <a:buNone/>
            </a:pPr>
            <a:r>
              <a:rPr lang="en-US" altLang="en-US" sz="2000" i="1">
                <a:solidFill>
                  <a:srgbClr val="FABD27"/>
                </a:solidFill>
                <a:latin typeface="Helvetica" pitchFamily="2" charset="0"/>
                <a:sym typeface="Helvetica" pitchFamily="2" charset="0"/>
              </a:rPr>
              <a:t>I Giăng 1:9</a:t>
            </a:r>
            <a:endParaRPr lang="en-US" altLang="en-US" sz="2500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167936" presetClass="entr" presetSubtype="4656115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4167936" presetClass="entr" presetSubtype="428692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167936" presetClass="entr" presetSubtype="465612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4167936" presetClass="entr" presetSubtype="465612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167936" presetClass="entr" presetSubtype="465612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167936" presetClass="entr" presetSubtype="465612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4168320" presetClass="entr" presetSubtype="4286996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  <p:bldP spid="24578" grpId="0" build="p" autoUpdateAnimBg="0"/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4923A151-06FC-4F6F-B9C7-4842760B5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7013"/>
            <a:ext cx="7772400" cy="844550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algn="l" defTabSz="912813" eaLnBrk="1">
              <a:defRPr/>
            </a:pPr>
            <a:r>
              <a:rPr lang="en-US" altLang="en-US">
                <a:solidFill>
                  <a:srgbClr val="FABD2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TRANG MÀU XANH LÁ CÂY</a:t>
            </a:r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2F54081-7886-47C7-9731-DCF73DA6D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725" y="1370013"/>
            <a:ext cx="4606925" cy="5165725"/>
          </a:xfrm>
          <a:effectLst>
            <a:outerShdw blurRad="63500" dist="25399" dir="2700000" algn="ctr" rotWithShape="0">
              <a:srgbClr val="000000"/>
            </a:outerShdw>
          </a:effectLst>
        </p:spPr>
        <p:txBody>
          <a:bodyPr lIns="88892" tIns="50795" rIns="88892" bIns="50795"/>
          <a:lstStyle/>
          <a:p>
            <a:pPr marL="390525" indent="-390525" defTabSz="912813" eaLnBrk="1">
              <a:lnSpc>
                <a:spcPct val="90000"/>
              </a:lnSpc>
              <a:spcBef>
                <a:spcPts val="425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8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Tiêu biểu cho sự                sống đời đời.</a:t>
            </a:r>
          </a:p>
          <a:p>
            <a:pPr marL="390525" indent="-390525" defTabSz="912813" eaLnBrk="1">
              <a:lnSpc>
                <a:spcPct val="90000"/>
              </a:lnSpc>
              <a:spcBef>
                <a:spcPts val="425"/>
              </a:spcBef>
              <a:buClr>
                <a:srgbClr val="FFF367"/>
              </a:buClr>
              <a:buFont typeface="Wingdings" panose="05000000000000000000" pitchFamily="2" charset="2"/>
              <a:buChar char="•"/>
              <a:defRPr/>
            </a:pPr>
            <a:r>
              <a:rPr lang="en-US" altLang="en-US" sz="28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Sau khi chúng ta tin nhận Chúa, chúng ta là con của Ngài được bảo đảm về sự cứu chuộc.</a:t>
            </a:r>
          </a:p>
          <a:p>
            <a:pPr marL="390525" indent="-390525" defTabSz="912813" eaLnBrk="1">
              <a:lnSpc>
                <a:spcPct val="90000"/>
              </a:lnSpc>
              <a:spcBef>
                <a:spcPts val="425"/>
              </a:spcBef>
              <a:buClr>
                <a:srgbClr val="FFF367"/>
              </a:buClr>
              <a:buFontTx/>
              <a:buNone/>
              <a:defRPr/>
            </a:pPr>
            <a:endParaRPr lang="en-US" altLang="en-US" sz="2500">
              <a:solidFill>
                <a:srgbClr val="FFF367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390525" indent="-390525" defTabSz="912813" eaLnBrk="1">
              <a:lnSpc>
                <a:spcPct val="90000"/>
              </a:lnSpc>
              <a:spcBef>
                <a:spcPts val="425"/>
              </a:spcBef>
              <a:buClr>
                <a:srgbClr val="FFF367"/>
              </a:buClr>
              <a:buFontTx/>
              <a:buNone/>
              <a:defRPr/>
            </a:pP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“</a:t>
            </a:r>
            <a:r>
              <a:rPr lang="en-US" altLang="ja-JP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Nhưng hễ ai đã nhận Ngài thì Ngài ban cho quyền phép trở nên con cái Đức Chúa Trời, là ban cho những kẻ tin Danh Ngài</a:t>
            </a:r>
            <a:r>
              <a:rPr lang="en-US" altLang="en-US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”</a:t>
            </a:r>
            <a:r>
              <a:rPr lang="en-US" altLang="ja-JP" sz="2500">
                <a:solidFill>
                  <a:srgbClr val="FFF367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Giăng 1:12</a:t>
            </a:r>
            <a:endParaRPr lang="en-US" altLang="en-US" sz="2500">
              <a:solidFill>
                <a:srgbClr val="FFF367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5603" name="AutoShape 3">
            <a:extLst>
              <a:ext uri="{FF2B5EF4-FFF2-40B4-BE49-F238E27FC236}">
                <a16:creationId xmlns:a16="http://schemas.microsoft.com/office/drawing/2014/main" id="{E656D6D6-592D-2B46-9957-B7BE69186150}"/>
              </a:ext>
            </a:extLst>
          </p:cNvPr>
          <p:cNvSpPr>
            <a:spLocks/>
          </p:cNvSpPr>
          <p:nvPr/>
        </p:nvSpPr>
        <p:spPr bwMode="auto">
          <a:xfrm>
            <a:off x="5029200" y="2133600"/>
            <a:ext cx="3657600" cy="23272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008000"/>
          </a:solidFill>
          <a:ln w="4515" cap="flat" cmpd="sng">
            <a:solidFill>
              <a:srgbClr val="FFF367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168320" presetClass="entr" presetSubtype="465618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4168320" presetClass="entr" presetSubtype="425647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168320" presetClass="entr" presetSubtype="465619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4168320" presetClass="entr" presetSubtype="465619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168320" presetClass="entr" presetSubtype="465619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utoUpdateAnimBg="0"/>
      <p:bldP spid="2560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my_shepard_qx_me.jpg">
            <a:extLst>
              <a:ext uri="{FF2B5EF4-FFF2-40B4-BE49-F238E27FC236}">
                <a16:creationId xmlns:a16="http://schemas.microsoft.com/office/drawing/2014/main" id="{B1DF00E4-A2A4-4218-AD77-62BE2CB08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6413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ormata BQ Regular"/>
        <a:ea typeface="ＭＳ Ｐゴシック"/>
        <a:cs typeface=""/>
      </a:majorFont>
      <a:minorFont>
        <a:latin typeface="Formata BQ 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464</Words>
  <Application>Microsoft Macintosh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Formata BQ Regular</vt:lpstr>
      <vt:lpstr>MS PGothic</vt:lpstr>
      <vt:lpstr>Arial</vt:lpstr>
      <vt:lpstr>Calibri</vt:lpstr>
      <vt:lpstr>Verdana</vt:lpstr>
      <vt:lpstr>Comic Sans MS</vt:lpstr>
      <vt:lpstr>Helvetica</vt:lpstr>
      <vt:lpstr>Helvetica Light</vt:lpstr>
      <vt:lpstr>Wingdings</vt:lpstr>
      <vt:lpstr>Default Design</vt:lpstr>
      <vt:lpstr>TRANH KHÔNG LỜI VÀ VÒNG CƯỜM ĐEO TAY</vt:lpstr>
      <vt:lpstr>PowerPoint Presentation</vt:lpstr>
      <vt:lpstr>PowerPoint Presentation</vt:lpstr>
      <vt:lpstr> TRANG MÀU VÀNG</vt:lpstr>
      <vt:lpstr>TRANG MÀU ĐEN</vt:lpstr>
      <vt:lpstr>TRANG MÀU ĐỎ</vt:lpstr>
      <vt:lpstr> TRANG MÀU TRẮNG</vt:lpstr>
      <vt:lpstr>TRANG MÀU XANH LÁ CÂY</vt:lpstr>
      <vt:lpstr>PowerPoint Presentation</vt:lpstr>
    </vt:vector>
  </TitlesOfParts>
  <Company>Awana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Message</dc:title>
  <dc:creator>Betsy Sentamu</dc:creator>
  <cp:lastModifiedBy>Janice Nguyen</cp:lastModifiedBy>
  <cp:revision>79</cp:revision>
  <dcterms:created xsi:type="dcterms:W3CDTF">2011-10-31T20:03:52Z</dcterms:created>
  <dcterms:modified xsi:type="dcterms:W3CDTF">2022-04-11T19:11:41Z</dcterms:modified>
</cp:coreProperties>
</file>